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9" r:id="rId3"/>
    <p:sldId id="257" r:id="rId4"/>
    <p:sldId id="258" r:id="rId6"/>
    <p:sldId id="289" r:id="rId7"/>
    <p:sldId id="290" r:id="rId8"/>
    <p:sldId id="292" r:id="rId9"/>
    <p:sldId id="293" r:id="rId10"/>
    <p:sldId id="295" r:id="rId11"/>
    <p:sldId id="296" r:id="rId12"/>
    <p:sldId id="297" r:id="rId13"/>
    <p:sldId id="303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8" r:id="rId30"/>
    <p:sldId id="279" r:id="rId31"/>
    <p:sldId id="307" r:id="rId32"/>
  </p:sldIdLst>
  <p:sldSz cx="9144000" cy="5143500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伯乐字库翩跹体" panose="02010600010101010101" charset="-128"/>
      <p:regular r:id="rId41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-834" y="-102"/>
      </p:cViewPr>
      <p:guideLst>
        <p:guide orient="horz" pos="1504"/>
        <p:guide pos="27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950" y="44450"/>
            <a:ext cx="8928100" cy="863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6" name="组合 8"/>
          <p:cNvGrpSpPr/>
          <p:nvPr userDrawn="1"/>
        </p:nvGrpSpPr>
        <p:grpSpPr>
          <a:xfrm>
            <a:off x="3384550" y="287338"/>
            <a:ext cx="5757863" cy="739775"/>
            <a:chOff x="-1483218" y="2476500"/>
            <a:chExt cx="9421797" cy="1212838"/>
          </a:xfrm>
        </p:grpSpPr>
        <p:sp>
          <p:nvSpPr>
            <p:cNvPr id="5" name="任意多边形 4"/>
            <p:cNvSpPr/>
            <p:nvPr/>
          </p:nvSpPr>
          <p:spPr>
            <a:xfrm>
              <a:off x="5769513" y="2593619"/>
              <a:ext cx="2169066" cy="887507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7718" y="2856488"/>
              <a:ext cx="545513" cy="325331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4283" y="2533758"/>
              <a:ext cx="1532633" cy="85627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1526" y="2538964"/>
              <a:ext cx="1041672" cy="801618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483218" y="2653481"/>
              <a:ext cx="5488905" cy="1035857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</a:gdLst>
              <a:ahLst/>
              <a:cxnLst>
                <a:cxn ang="0">
                  <a:pos x="connsiteX0-343" y="connsiteY0-344"/>
                </a:cxn>
                <a:cxn ang="0">
                  <a:pos x="connsiteX1-345" y="connsiteY1-346"/>
                </a:cxn>
                <a:cxn ang="0">
                  <a:pos x="connsiteX2-347" y="connsiteY2-348"/>
                </a:cxn>
                <a:cxn ang="0">
                  <a:pos x="connsiteX3-349" y="connsiteY3-350"/>
                </a:cxn>
                <a:cxn ang="0">
                  <a:pos x="connsiteX4-351" y="connsiteY4-352"/>
                </a:cxn>
                <a:cxn ang="0">
                  <a:pos x="connsiteX5-353" y="connsiteY5-354"/>
                </a:cxn>
                <a:cxn ang="0">
                  <a:pos x="connsiteX6-355" y="connsiteY6-356"/>
                </a:cxn>
                <a:cxn ang="0">
                  <a:pos x="connsiteX7-357" y="connsiteY7-358"/>
                </a:cxn>
                <a:cxn ang="0">
                  <a:pos x="connsiteX8-359" y="connsiteY8-360"/>
                </a:cxn>
                <a:cxn ang="0">
                  <a:pos x="connsiteX9-361" y="connsiteY9-362"/>
                </a:cxn>
                <a:cxn ang="0">
                  <a:pos x="connsiteX10-363" y="connsiteY10-364"/>
                </a:cxn>
                <a:cxn ang="0">
                  <a:pos x="connsiteX11-365" y="connsiteY11-366"/>
                </a:cxn>
                <a:cxn ang="0">
                  <a:pos x="connsiteX12-367" y="connsiteY12-368"/>
                </a:cxn>
                <a:cxn ang="0">
                  <a:pos x="connsiteX13-369" y="connsiteY13-370"/>
                </a:cxn>
                <a:cxn ang="0">
                  <a:pos x="connsiteX14-371" y="connsiteY14-372"/>
                </a:cxn>
                <a:cxn ang="0">
                  <a:pos x="connsiteX15-373" y="connsiteY15-374"/>
                </a:cxn>
                <a:cxn ang="0">
                  <a:pos x="connsiteX16-375" y="connsiteY16-376"/>
                </a:cxn>
                <a:cxn ang="0">
                  <a:pos x="connsiteX17-377" y="connsiteY17-378"/>
                </a:cxn>
                <a:cxn ang="0">
                  <a:pos x="connsiteX18-379" y="connsiteY18-380"/>
                </a:cxn>
              </a:cxnLst>
              <a:rect l="l" t="t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7055" y="2476500"/>
              <a:ext cx="649421" cy="273278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077" name="Picture 2" descr="C:\Users\Administrator\Desktop\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" y="908050"/>
            <a:ext cx="8737600" cy="400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C:\Users\Administrator\Desktop\00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03200" y="231775"/>
            <a:ext cx="8737600" cy="4679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71955" y="784225"/>
            <a:ext cx="565594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校园芥子空间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4515" y="1891030"/>
            <a:ext cx="53981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项目系统设计与数据库设计</a:t>
            </a:r>
            <a:endParaRPr lang="zh-CN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0825" y="3186113"/>
            <a:ext cx="356235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dirty="0">
                <a:solidFill>
                  <a:srgbClr val="0C2430"/>
                </a:solidFill>
                <a:latin typeface="微软雅黑" panose="020B0503020204020204" pitchFamily="34" charset="-122"/>
              </a:rPr>
              <a:t>答辩人：陈浩男    学号：</a:t>
            </a:r>
            <a:r>
              <a:rPr lang="en-US" altLang="zh-CN" sz="1200" dirty="0">
                <a:solidFill>
                  <a:srgbClr val="0C2430"/>
                </a:solidFill>
                <a:latin typeface="微软雅黑" panose="020B0503020204020204" pitchFamily="34" charset="-122"/>
              </a:rPr>
              <a:t>221701412</a:t>
            </a:r>
            <a:endParaRPr lang="en-US" altLang="zh-CN" sz="1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2581275"/>
            <a:ext cx="2692400" cy="68199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678555" y="2692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伯乐字库翩跹体" panose="02010600010101010101" charset="-128"/>
                <a:ea typeface="伯乐字库翩跹体" panose="02010600010101010101" charset="-128"/>
              </a:rPr>
              <a:t>旗山的骄傲</a:t>
            </a:r>
            <a:endParaRPr lang="zh-CN" altLang="en-US" sz="2400" b="1">
              <a:latin typeface="伯乐字库翩跹体" panose="02010600010101010101" charset="-128"/>
              <a:ea typeface="伯乐字库翩跹体" panose="0201060001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改进后的</a:t>
            </a:r>
            <a:r>
              <a:rPr lang="en-US" altLang="zh-CN" sz="1800" b="1">
                <a:sym typeface="+mn-ea"/>
              </a:rPr>
              <a:t>分析阶段的类图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320" y="1042035"/>
            <a:ext cx="5636895" cy="3665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980" y="179197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sz="1050">
                <a:ea typeface="宋体" panose="02010600030101010101" pitchFamily="2" charset="-122"/>
              </a:rPr>
              <a:t>登录</a:t>
            </a:r>
            <a:endParaRPr sz="1050">
              <a:ea typeface="宋体" panose="02010600030101010101" pitchFamily="2" charset="-122"/>
            </a:endParaRPr>
          </a:p>
        </p:txBody>
      </p:sp>
      <p:pic>
        <p:nvPicPr>
          <p:cNvPr id="16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7915" y="1697355"/>
            <a:ext cx="5854065" cy="25330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5980" y="16871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8600" indent="-228600"/>
            <a:r>
              <a:rPr lang="zh-CN" sz="1050">
                <a:ea typeface="宋体" panose="02010600030101010101" pitchFamily="2" charset="-122"/>
              </a:rPr>
              <a:t>项目发布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6795" y="193992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050">
                <a:ea typeface="宋体" panose="02010600030101010101" pitchFamily="2" charset="-122"/>
              </a:rPr>
              <a:t>顶层图</a:t>
            </a:r>
            <a:endParaRPr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928" y="1168718"/>
            <a:ext cx="5274945" cy="1289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7" name="文本框 6"/>
          <p:cNvSpPr txBox="1"/>
          <p:nvPr/>
        </p:nvSpPr>
        <p:spPr>
          <a:xfrm>
            <a:off x="144145" y="31965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	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28" y="2581275"/>
            <a:ext cx="5274945" cy="22148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5980" y="16878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687830"/>
            <a:ext cx="6256655" cy="25171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5980" y="169545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050">
                <a:ea typeface="宋体" panose="02010600030101010101" pitchFamily="2" charset="-122"/>
              </a:rPr>
              <a:t>点赞，回复，举报，承接任务等信息流程图顶层图</a:t>
            </a:r>
            <a:endParaRPr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373" y="2036445"/>
            <a:ext cx="5274945" cy="25920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980" y="179197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844800" y="1033145"/>
            <a:ext cx="5630545" cy="3763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7614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  <a:sym typeface="+mn-ea"/>
              </a:rPr>
              <a:t>发布</a:t>
            </a:r>
            <a:r>
              <a:rPr sz="1050">
                <a:ea typeface="宋体" panose="02010600030101010101" pitchFamily="2" charset="-122"/>
              </a:rPr>
              <a:t>查看</a:t>
            </a:r>
            <a:endParaRPr sz="1050"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89330" y="274256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</a:rPr>
              <a:t>顶层图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586990" y="2179955"/>
            <a:ext cx="5516245" cy="1713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7614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</a:rPr>
              <a:t>发布</a:t>
            </a:r>
            <a:r>
              <a:rPr sz="1050">
                <a:ea typeface="宋体" panose="02010600030101010101" pitchFamily="2" charset="-122"/>
              </a:rPr>
              <a:t>查看</a:t>
            </a:r>
            <a:endParaRPr sz="1050">
              <a:ea typeface="宋体" panose="02010600030101010101" pitchFamily="2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2020" y="22974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37510" y="1075055"/>
            <a:ext cx="5280660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621030" y="1029970"/>
            <a:ext cx="39852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泳道图与时序图本组在上周答辩有进行详细展示，时间因素故不再次展示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 descr="K~$E}_8V8}FTP3%5I_T6V1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873250"/>
            <a:ext cx="4620260" cy="2583815"/>
          </a:xfrm>
          <a:prstGeom prst="rect">
            <a:avLst/>
          </a:prstGeom>
        </p:spPr>
      </p:pic>
      <p:pic>
        <p:nvPicPr>
          <p:cNvPr id="6" name="图片 5" descr="@2{C)5_A7Y91S$A~G7A24@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675130"/>
            <a:ext cx="4712335" cy="262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 descr="Y%2]@V}I8~DY5~8GQ)(%(V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956945"/>
            <a:ext cx="3966845" cy="37439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85995" y="1475105"/>
            <a:ext cx="409067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 dirty="0"/>
              <a:t>根据我们小组写的</a:t>
            </a:r>
            <a:r>
              <a:rPr lang="zh-CN" altLang="en-US" sz="1400" b="1" dirty="0">
                <a:sym typeface="+mn-ea"/>
              </a:rPr>
              <a:t>系统设计</a:t>
            </a:r>
            <a:r>
              <a:rPr lang="zh-CN" altLang="en-US" sz="1400" b="1" dirty="0">
                <a:sym typeface="+mn-ea"/>
              </a:rPr>
              <a:t>说明书，本次答辩将从项目的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体系结构设计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功能模块层次图</a:t>
            </a:r>
            <a:r>
              <a:rPr lang="en-US" altLang="zh-CN" sz="1400" b="1" dirty="0">
                <a:sym typeface="+mn-ea"/>
              </a:rPr>
              <a:t>	</a:t>
            </a:r>
            <a:endParaRPr lang="en-US" altLang="zh-CN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                 </a:t>
            </a:r>
            <a:r>
              <a:rPr lang="zh-CN" altLang="en-US" sz="1400" b="1" dirty="0">
                <a:sym typeface="+mn-ea"/>
              </a:rPr>
              <a:t>设计类图（针对编码的设计，考虑到了业务逻辑实现使用的框架与项目结构，将符合编码阶段实际的类、接口</a:t>
            </a:r>
            <a:r>
              <a:rPr lang="zh-CN" altLang="en-US" sz="1400" b="1" dirty="0">
                <a:sym typeface="+mn-ea"/>
              </a:rPr>
              <a:t>的关系</a:t>
            </a:r>
            <a:r>
              <a:rPr lang="zh-CN" altLang="en-US" sz="1400" b="1" dirty="0">
                <a:sym typeface="+mn-ea"/>
              </a:rPr>
              <a:t>）</a:t>
            </a:r>
            <a:endParaRPr lang="zh-CN" altLang="en-US" sz="1400" b="1" dirty="0">
              <a:sym typeface="+mn-ea"/>
            </a:endParaRPr>
          </a:p>
          <a:p>
            <a:endParaRPr lang="zh-CN" altLang="en-US" sz="1400" b="1" dirty="0">
              <a:sym typeface="+mn-ea"/>
            </a:endParaRPr>
          </a:p>
          <a:p>
            <a:r>
              <a:rPr lang="zh-CN" altLang="en-US" sz="1400" b="1" dirty="0">
                <a:sym typeface="+mn-ea"/>
              </a:rPr>
              <a:t>以上三个方面为大家展示我们的</a:t>
            </a:r>
            <a:r>
              <a:rPr lang="zh-CN" altLang="en-US" sz="1400" b="1" dirty="0">
                <a:sym typeface="+mn-ea"/>
              </a:rPr>
              <a:t>系统设计</a:t>
            </a:r>
            <a:endParaRPr lang="zh-CN" altLang="en-US" sz="1400" b="1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9"/>
          <p:cNvGrpSpPr/>
          <p:nvPr/>
        </p:nvGrpSpPr>
        <p:grpSpPr>
          <a:xfrm>
            <a:off x="2117725" y="1347788"/>
            <a:ext cx="4908550" cy="792162"/>
            <a:chOff x="1708150" y="2476500"/>
            <a:chExt cx="6230429" cy="1005707"/>
          </a:xfrm>
        </p:grpSpPr>
        <p:sp>
          <p:nvSpPr>
            <p:cNvPr id="2" name="任意多边形 1"/>
            <p:cNvSpPr/>
            <p:nvPr/>
          </p:nvSpPr>
          <p:spPr>
            <a:xfrm>
              <a:off x="5768408" y="2593396"/>
              <a:ext cx="2170171" cy="888811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988044" y="2857419"/>
              <a:ext cx="546070" cy="324487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234980" y="2532932"/>
              <a:ext cx="1531412" cy="858580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962953" y="2540994"/>
              <a:ext cx="1041763" cy="798117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708150" y="2653859"/>
              <a:ext cx="2299134" cy="558278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" y="connsiteY16"/>
                </a:cxn>
              </a:cxnLst>
              <a:rect l="l" t="t" r="r" b="b"/>
              <a:pathLst>
                <a:path w="2298700" h="558800">
                  <a:moveTo>
                    <a:pt x="2298700" y="82550"/>
                  </a:moveTo>
                  <a:lnTo>
                    <a:pt x="1847850" y="285750"/>
                  </a:lnTo>
                  <a:lnTo>
                    <a:pt x="1905000" y="349250"/>
                  </a:lnTo>
                  <a:lnTo>
                    <a:pt x="1905000" y="558800"/>
                  </a:lnTo>
                  <a:lnTo>
                    <a:pt x="1574800" y="558800"/>
                  </a:lnTo>
                  <a:lnTo>
                    <a:pt x="1574800" y="349250"/>
                  </a:lnTo>
                  <a:lnTo>
                    <a:pt x="1651000" y="292100"/>
                  </a:lnTo>
                  <a:lnTo>
                    <a:pt x="1136650" y="63500"/>
                  </a:lnTo>
                  <a:lnTo>
                    <a:pt x="1092200" y="95250"/>
                  </a:lnTo>
                  <a:lnTo>
                    <a:pt x="965200" y="38100"/>
                  </a:lnTo>
                  <a:lnTo>
                    <a:pt x="965200" y="406400"/>
                  </a:lnTo>
                  <a:lnTo>
                    <a:pt x="590550" y="406400"/>
                  </a:lnTo>
                  <a:lnTo>
                    <a:pt x="590550" y="177800"/>
                  </a:lnTo>
                  <a:lnTo>
                    <a:pt x="660400" y="133350"/>
                  </a:lnTo>
                  <a:lnTo>
                    <a:pt x="285750" y="0"/>
                  </a:lnTo>
                  <a:lnTo>
                    <a:pt x="43507" y="112238"/>
                  </a:lnTo>
                  <a:lnTo>
                    <a:pt x="0" y="1397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248174" y="2476500"/>
              <a:ext cx="646821" cy="272085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H="1">
            <a:off x="3175" y="2139950"/>
            <a:ext cx="913765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48615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02907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200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11492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5785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0077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94322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3"/>
          <p:cNvGrpSpPr/>
          <p:nvPr/>
        </p:nvGrpSpPr>
        <p:grpSpPr>
          <a:xfrm>
            <a:off x="3043238" y="2327275"/>
            <a:ext cx="342900" cy="739494"/>
            <a:chOff x="3043765" y="2328028"/>
            <a:chExt cx="343012" cy="738888"/>
          </a:xfrm>
        </p:grpSpPr>
        <p:sp>
          <p:nvSpPr>
            <p:cNvPr id="14367" name="TextBox 25"/>
            <p:cNvSpPr txBox="1"/>
            <p:nvPr/>
          </p:nvSpPr>
          <p:spPr>
            <a:xfrm>
              <a:off x="3043765" y="2545374"/>
              <a:ext cx="343012" cy="5215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总览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124753" y="2328028"/>
              <a:ext cx="198503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6163" y="2327275"/>
            <a:ext cx="342900" cy="2032355"/>
            <a:chOff x="3586457" y="2328028"/>
            <a:chExt cx="343012" cy="2030689"/>
          </a:xfrm>
        </p:grpSpPr>
        <p:sp>
          <p:nvSpPr>
            <p:cNvPr id="14365" name="TextBox 45"/>
            <p:cNvSpPr txBox="1"/>
            <p:nvPr/>
          </p:nvSpPr>
          <p:spPr>
            <a:xfrm>
              <a:off x="3586457" y="2545374"/>
              <a:ext cx="343012" cy="18133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本次团队分工情况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29088" y="2327275"/>
            <a:ext cx="342900" cy="2032199"/>
            <a:chOff x="4129149" y="2328028"/>
            <a:chExt cx="343012" cy="2031987"/>
          </a:xfrm>
        </p:grpSpPr>
        <p:sp>
          <p:nvSpPr>
            <p:cNvPr id="14363" name="TextBox 46"/>
            <p:cNvSpPr txBox="1"/>
            <p:nvPr/>
          </p:nvSpPr>
          <p:spPr>
            <a:xfrm>
              <a:off x="4129149" y="2545374"/>
              <a:ext cx="343012" cy="18146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需求分析问题回答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03785" y="2328028"/>
              <a:ext cx="200090" cy="200004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2013" y="2327275"/>
            <a:ext cx="342900" cy="1817089"/>
            <a:chOff x="4671841" y="2328028"/>
            <a:chExt cx="343012" cy="1815600"/>
          </a:xfrm>
        </p:grpSpPr>
        <p:sp>
          <p:nvSpPr>
            <p:cNvPr id="14361" name="TextBox 47"/>
            <p:cNvSpPr txBox="1"/>
            <p:nvPr/>
          </p:nvSpPr>
          <p:spPr>
            <a:xfrm>
              <a:off x="4671841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需求分析的补充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43301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14938" y="2327275"/>
            <a:ext cx="342900" cy="1601102"/>
            <a:chOff x="5214533" y="2328028"/>
            <a:chExt cx="343012" cy="1600435"/>
          </a:xfrm>
        </p:grpSpPr>
        <p:sp>
          <p:nvSpPr>
            <p:cNvPr id="14359" name="TextBox 48"/>
            <p:cNvSpPr txBox="1"/>
            <p:nvPr/>
          </p:nvSpPr>
          <p:spPr>
            <a:xfrm>
              <a:off x="5214533" y="2545374"/>
              <a:ext cx="343012" cy="138308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系统设计部分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300286" y="2328028"/>
              <a:ext cx="200090" cy="199942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57863" y="2327275"/>
            <a:ext cx="342900" cy="1817002"/>
            <a:chOff x="5757225" y="2328028"/>
            <a:chExt cx="343012" cy="1816245"/>
          </a:xfrm>
        </p:grpSpPr>
        <p:sp>
          <p:nvSpPr>
            <p:cNvPr id="14357" name="TextBox 49"/>
            <p:cNvSpPr txBox="1"/>
            <p:nvPr/>
          </p:nvSpPr>
          <p:spPr>
            <a:xfrm>
              <a:off x="5757225" y="2545374"/>
              <a:ext cx="343012" cy="15988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数据库设计部分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828685" y="2328028"/>
              <a:ext cx="200090" cy="199942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43158" y="362903"/>
            <a:ext cx="427037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600" dirty="0">
                <a:solidFill>
                  <a:srgbClr val="0C2430"/>
                </a:solidFill>
                <a:latin typeface="迷你简习字"/>
                <a:ea typeface="迷你简习字"/>
              </a:rPr>
              <a:t>目录</a:t>
            </a:r>
            <a:endParaRPr lang="zh-CN" altLang="en-US" sz="3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体系结构设计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258" y="1622108"/>
            <a:ext cx="5424805" cy="310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体系结构设计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3" name="图片 23" descr="3D13$)7}8W`43L@BAL7`XP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1671638"/>
            <a:ext cx="6266180" cy="289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241300" y="11588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功能模块层次图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1704340"/>
            <a:ext cx="795591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241300" y="11588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设计阶段的类图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215900"/>
            <a:ext cx="5537835" cy="4792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63245" y="1752600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分析阶段的类图主要是从业务领域获取信息的，在描述上更多使用了业务领域的语言和词汇。设计阶段的类图是从编程实现角度来设计类图的，更多的是考虑类编码的实现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8930" y="1824990"/>
            <a:ext cx="3391535" cy="18148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 dirty="0"/>
              <a:t>根据我们小组写的</a:t>
            </a:r>
            <a:r>
              <a:rPr lang="zh-CN" altLang="en-US" sz="1400" b="1" dirty="0">
                <a:solidFill>
                  <a:schemeClr val="tx1"/>
                </a:solidFill>
                <a:sym typeface="+mn-ea"/>
              </a:rPr>
              <a:t>数据库设计</a:t>
            </a:r>
            <a:r>
              <a:rPr lang="zh-CN" altLang="en-US" sz="1400" b="1" dirty="0">
                <a:sym typeface="+mn-ea"/>
              </a:rPr>
              <a:t>说明书，本次答辩将从项目的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概念结构设计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逻辑结构设计</a:t>
            </a:r>
            <a:r>
              <a:rPr lang="en-US" altLang="zh-CN" sz="1400" b="1" dirty="0">
                <a:sym typeface="+mn-ea"/>
              </a:rPr>
              <a:t>	</a:t>
            </a:r>
            <a:endParaRPr lang="en-US" altLang="zh-CN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                 </a:t>
            </a:r>
            <a:r>
              <a:rPr lang="zh-CN" altLang="en-US" sz="1400" b="1" dirty="0">
                <a:sym typeface="+mn-ea"/>
              </a:rPr>
              <a:t>系统安全和权限设计</a:t>
            </a:r>
            <a:endParaRPr lang="zh-CN" altLang="en-US" sz="1400" b="1" dirty="0">
              <a:sym typeface="+mn-ea"/>
            </a:endParaRPr>
          </a:p>
          <a:p>
            <a:endParaRPr lang="zh-CN" altLang="en-US" sz="1400" b="1" dirty="0">
              <a:sym typeface="+mn-ea"/>
            </a:endParaRPr>
          </a:p>
          <a:p>
            <a:r>
              <a:rPr lang="zh-CN" altLang="en-US" sz="1400" b="1" dirty="0">
                <a:sym typeface="+mn-ea"/>
              </a:rPr>
              <a:t>以上三个方面为大家展示我们的</a:t>
            </a:r>
            <a:r>
              <a:rPr lang="zh-CN" altLang="en-US" sz="1400" b="1" dirty="0">
                <a:sym typeface="+mn-ea"/>
              </a:rPr>
              <a:t>数据库设计</a:t>
            </a:r>
            <a:endParaRPr lang="zh-CN" altLang="en-US" sz="1400" b="1" dirty="0">
              <a:sym typeface="+mn-ea"/>
            </a:endParaRPr>
          </a:p>
        </p:txBody>
      </p:sp>
      <p:pic>
        <p:nvPicPr>
          <p:cNvPr id="2" name="图片 1" descr="NF1Y}36VIT9I[XEMWOX`8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7150"/>
            <a:ext cx="4958080" cy="285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241300" y="211010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概念结构设计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9" name="图片 2" descr="QQ截图20200403195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255" y="538480"/>
            <a:ext cx="6001385" cy="437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568325" y="1684020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逻辑结构设计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25" name="图片 25" descr="截屏2020-04-09下午11.58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660" y="369253"/>
            <a:ext cx="5267960" cy="4403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0775" y="27108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本次共</a:t>
            </a:r>
            <a:r>
              <a:rPr lang="en-US" altLang="zh-CN"/>
              <a:t>10</a:t>
            </a:r>
            <a:r>
              <a:rPr lang="zh-CN" altLang="en-US"/>
              <a:t>张表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632460" y="125793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系统安全和权限设计</a:t>
            </a:r>
            <a:endParaRPr lang="zh-CN" altLang="en-US" sz="1800" b="1" dirty="0"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55980" y="1626235"/>
            <a:ext cx="616077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1200">
                <a:solidFill>
                  <a:srgbClr val="000000"/>
                </a:solidFill>
                <a:cs typeface="微软雅黑" panose="020B0503020204020204" pitchFamily="34" charset="-122"/>
              </a:rPr>
              <a:t>本数据库经由使用者名称及密码认证使用者的登入，若使用者名称有效且密码正确则建立联机。</a:t>
            </a:r>
            <a:endParaRPr lang="zh-CN" sz="1200">
              <a:solidFill>
                <a:srgbClr val="000000"/>
              </a:solidFill>
              <a:cs typeface="微软雅黑" panose="020B0503020204020204" pitchFamily="34" charset="-122"/>
            </a:endParaRPr>
          </a:p>
          <a:p>
            <a:r>
              <a:rPr lang="zh-CN" sz="1200">
                <a:solidFill>
                  <a:srgbClr val="000000"/>
                </a:solidFill>
                <a:cs typeface="微软雅黑" panose="020B0503020204020204" pitchFamily="34" charset="-122"/>
              </a:rPr>
              <a:t>同时，登入者们有三种不同的数据库存储权限。1.拥有者权限:对于数据库、使用者或对象建立所在的空间，系统将拥有权授予该空间的拥有者。拥有者为建立新对象的使用者或数据库(在CREATE DATABASE / CREATEUSER陈述的FROM子句中指定)。例如，数据表的拥有者具有隐含的权限，能够准许(GRANT)它自己对于其所拥有的数据表有SELECT的特权。2.自动产生的权限:此为系统自动授予数据库、使用者或对象的建立者的权限，及授予新建的使用者或数据库的权限。3.显示授予的权限:此为由任何具有WITH GRANT OPTION特权的使用者所授予的权限。显示授予(通过命令显示地以陈述方式授予)的权限可使用Teradata的SQL GRANT 命令来授予。同时使用数据库存取日记进行安全管理：通过存取日志记录使用者在数据库中的所有活动，如果使用者尝试存取某一数据库对象，且该对象已包含在目前的日志定义中，则系统会记录其使用者识别码、对象名称及此一存取动作是否被相应的存取权限所允许。所使用的SQL语句也可以选择性的被记录下来。</a:t>
            </a:r>
            <a:endParaRPr lang="zh-CN" altLang="en-US" sz="1200"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8515" y="1703070"/>
            <a:ext cx="496697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6600" dirty="0">
                <a:solidFill>
                  <a:srgbClr val="0C2430"/>
                </a:solidFill>
                <a:latin typeface="迷你简习字"/>
                <a:ea typeface="迷你简习字"/>
              </a:rPr>
              <a:t>Q&amp;A</a:t>
            </a:r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环节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00338" y="842963"/>
            <a:ext cx="1079500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谢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7750" y="842963"/>
            <a:ext cx="1079500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谢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6750" y="842963"/>
            <a:ext cx="10795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大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163" y="842963"/>
            <a:ext cx="10795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家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总览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1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9480" y="1726565"/>
            <a:ext cx="98425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描述这次作业的工作流程、组员分工、组员贡献度比例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2763" y="1726565"/>
            <a:ext cx="342900" cy="2032355"/>
            <a:chOff x="3586457" y="2328028"/>
            <a:chExt cx="343012" cy="2030689"/>
          </a:xfrm>
        </p:grpSpPr>
        <p:sp>
          <p:nvSpPr>
            <p:cNvPr id="14365" name="TextBox 45"/>
            <p:cNvSpPr txBox="1"/>
            <p:nvPr/>
          </p:nvSpPr>
          <p:spPr>
            <a:xfrm>
              <a:off x="3586457" y="2545374"/>
              <a:ext cx="343012" cy="18133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本次团队分工情况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TextBox 33"/>
          <p:cNvSpPr txBox="1"/>
          <p:nvPr/>
        </p:nvSpPr>
        <p:spPr>
          <a:xfrm>
            <a:off x="3915410" y="1726565"/>
            <a:ext cx="98425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补充展示在需求分析作业之后改进的类图、数据流图、泳道图等图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08693" y="1726565"/>
            <a:ext cx="342900" cy="1817090"/>
            <a:chOff x="3586457" y="2328028"/>
            <a:chExt cx="343012" cy="1815600"/>
          </a:xfrm>
        </p:grpSpPr>
        <p:sp>
          <p:nvSpPr>
            <p:cNvPr id="8" name="TextBox 45"/>
            <p:cNvSpPr txBox="1"/>
            <p:nvPr/>
          </p:nvSpPr>
          <p:spPr>
            <a:xfrm>
              <a:off x="3586457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需求分析的补充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TextBox 33"/>
          <p:cNvSpPr txBox="1"/>
          <p:nvPr/>
        </p:nvSpPr>
        <p:spPr>
          <a:xfrm>
            <a:off x="5308600" y="1726565"/>
            <a:ext cx="98425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攘括系统设计文档主要内容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883" y="1726565"/>
            <a:ext cx="342900" cy="1601190"/>
            <a:chOff x="3586457" y="2328028"/>
            <a:chExt cx="343012" cy="1599877"/>
          </a:xfrm>
        </p:grpSpPr>
        <p:sp>
          <p:nvSpPr>
            <p:cNvPr id="14" name="TextBox 45"/>
            <p:cNvSpPr txBox="1"/>
            <p:nvPr/>
          </p:nvSpPr>
          <p:spPr>
            <a:xfrm>
              <a:off x="3586457" y="2545374"/>
              <a:ext cx="343012" cy="1382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系统设计部分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" name="TextBox 33"/>
          <p:cNvSpPr txBox="1"/>
          <p:nvPr/>
        </p:nvSpPr>
        <p:spPr>
          <a:xfrm>
            <a:off x="2343785" y="1697990"/>
            <a:ext cx="98425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回答需求分析答辩时老师提出的问题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37068" y="1697990"/>
            <a:ext cx="342900" cy="2247619"/>
            <a:chOff x="3586457" y="2328028"/>
            <a:chExt cx="343012" cy="2245777"/>
          </a:xfrm>
        </p:grpSpPr>
        <p:sp>
          <p:nvSpPr>
            <p:cNvPr id="24" name="TextBox 45"/>
            <p:cNvSpPr txBox="1"/>
            <p:nvPr/>
          </p:nvSpPr>
          <p:spPr>
            <a:xfrm>
              <a:off x="3586457" y="2545374"/>
              <a:ext cx="343012" cy="20284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需求分析问题回答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  <a:p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TextBox 33"/>
          <p:cNvSpPr txBox="1"/>
          <p:nvPr/>
        </p:nvSpPr>
        <p:spPr>
          <a:xfrm>
            <a:off x="6716395" y="1726565"/>
            <a:ext cx="9842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攘括数据库设计文档主要内容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09678" y="1726565"/>
            <a:ext cx="342900" cy="1817090"/>
            <a:chOff x="3586457" y="2328028"/>
            <a:chExt cx="343012" cy="1815600"/>
          </a:xfrm>
        </p:grpSpPr>
        <p:sp>
          <p:nvSpPr>
            <p:cNvPr id="30" name="TextBox 45"/>
            <p:cNvSpPr txBox="1"/>
            <p:nvPr/>
          </p:nvSpPr>
          <p:spPr>
            <a:xfrm>
              <a:off x="3586457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数据库设计部分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2" name="直接箭头连接符 31"/>
          <p:cNvCxnSpPr/>
          <p:nvPr/>
        </p:nvCxnSpPr>
        <p:spPr>
          <a:xfrm>
            <a:off x="733425" y="1297305"/>
            <a:ext cx="727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6" grpId="0"/>
      <p:bldP spid="10" grpId="0"/>
      <p:bldP spid="2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本次团队分工情况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2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7350" y="1120140"/>
            <a:ext cx="28282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关于本次团队的分工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Box 33"/>
          <p:cNvSpPr txBox="1"/>
          <p:nvPr/>
        </p:nvSpPr>
        <p:spPr>
          <a:xfrm>
            <a:off x="755650" y="1570355"/>
            <a:ext cx="348361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依旧采用现在线上会议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讨论后，将八人小组按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负责模块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拆分为小组，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完成各自任务，然后在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原先讨论好的</a:t>
            </a:r>
            <a:r>
              <a: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ddl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前完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成，之前再进行一次线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上会议，所有小组成员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参与讨论进行建议与修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改。</a:t>
            </a: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3415" y="1336040"/>
            <a:ext cx="3276600" cy="2750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7215" y="426783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以上为我们小组第一次会议后的公告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本次团队分工情况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2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005" y="1358265"/>
            <a:ext cx="20066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依旧采用按各自任务权重的方式计算贡献比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 descr="DHDBKLLL(A_X282WN5N%T]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405" y="1358265"/>
            <a:ext cx="6537325" cy="314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OR$%YUZUNDE]MPG70MZNSW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1022350"/>
            <a:ext cx="4733290" cy="377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 descr="E$$JP~D5ZH(]0UK4W@KYL6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247775"/>
            <a:ext cx="777938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RIDQU$]Y{@POT14DTXC_M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1576070"/>
            <a:ext cx="2781300" cy="771525"/>
          </a:xfrm>
          <a:prstGeom prst="rect">
            <a:avLst/>
          </a:prstGeom>
        </p:spPr>
      </p:pic>
      <p:pic>
        <p:nvPicPr>
          <p:cNvPr id="4" name="图片 3" descr="VXRQ@_61EAP[~EF9NQ(3T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2803525"/>
            <a:ext cx="370522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650" y="987425"/>
            <a:ext cx="28282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由</a:t>
            </a:r>
            <a:r>
              <a:rPr lang="zh-CN" altLang="en-US" sz="1800" b="1" dirty="0">
                <a:solidFill>
                  <a:srgbClr val="404040"/>
                </a:solidFill>
                <a:sym typeface="+mn-ea"/>
              </a:rPr>
              <a:t>需求分析答辩时老师提出的问题总结如下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ctr"/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703705"/>
            <a:ext cx="7452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/>
              <a:t>Q</a:t>
            </a:r>
            <a:r>
              <a:rPr lang="zh-CN" altLang="en-US"/>
              <a:t>：对于类图的修改类问题：</a:t>
            </a:r>
            <a:r>
              <a:rPr lang="en-US" altLang="zh-CN"/>
              <a:t>1.分析阶段的类图还是关注在核心分析类                上，无需考虑实现采用的框架</a:t>
            </a:r>
            <a:r>
              <a:rPr lang="zh-CN" altLang="en-US"/>
              <a:t>；</a:t>
            </a:r>
            <a:r>
              <a:rPr lang="en-US" altLang="zh-CN"/>
              <a:t>2.类似的物品租赁类的属性是否不够？</a:t>
            </a:r>
            <a:endParaRPr lang="en-US" altLang="zh-CN"/>
          </a:p>
          <a:p>
            <a:pPr algn="just"/>
            <a:r>
              <a:rPr lang="en-US" altLang="zh-CN"/>
              <a:t>3.敏感词建议还是单独存放一个表;4.</a:t>
            </a:r>
            <a:r>
              <a:rPr lang="zh-CN" altLang="en-US"/>
              <a:t>对于举报功能的增加</a:t>
            </a:r>
            <a:endParaRPr lang="zh-CN" altLang="en-US"/>
          </a:p>
          <a:p>
            <a:pPr algn="just"/>
            <a:endParaRPr lang="zh-CN" altLang="en-US"/>
          </a:p>
          <a:p>
            <a:pPr algn="just"/>
            <a:r>
              <a:rPr lang="en-US" altLang="zh-CN"/>
              <a:t>A</a:t>
            </a:r>
            <a:r>
              <a:rPr lang="zh-CN" altLang="en-US"/>
              <a:t>：对于在</a:t>
            </a:r>
            <a:r>
              <a:rPr lang="en-US" altLang="zh-CN">
                <a:sym typeface="+mn-ea"/>
              </a:rPr>
              <a:t>分析阶段的类图</a:t>
            </a:r>
            <a:r>
              <a:rPr lang="zh-CN" altLang="en-US">
                <a:sym typeface="+mn-ea"/>
              </a:rPr>
              <a:t>修改将在本次答辩的第四部分展示。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0115" y="3237865"/>
            <a:ext cx="7452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/>
              <a:t>Q</a:t>
            </a:r>
            <a:r>
              <a:rPr lang="zh-CN" altLang="en-US"/>
              <a:t>：对于项目系统设计上问题：</a:t>
            </a:r>
            <a:r>
              <a:rPr lang="en-US" altLang="zh-CN"/>
              <a:t>1.</a:t>
            </a:r>
            <a:r>
              <a:t>一个任务要体现发布任务者和领取任务   者吗</a:t>
            </a:r>
            <a:r>
              <a:rPr lang="en-US"/>
              <a:t>? </a:t>
            </a:r>
            <a:r>
              <a:rPr lang="en-US" altLang="zh-CN"/>
              <a:t>2.不记录任务是由谁完成？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en-US" altLang="zh-CN"/>
              <a:t>A</a:t>
            </a:r>
            <a:r>
              <a:rPr lang="zh-CN" altLang="en-US"/>
              <a:t>：本平台仅提供公告信息，不体现领取任务者，任务发布者可在任务完成后选择下架任务或者标记任务已解决（在界面会有显示）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</p:bldLst>
  </p:timing>
</p:sld>
</file>

<file path=ppt/tags/tag1.xml><?xml version="1.0" encoding="utf-8"?>
<p:tagLst xmlns:p="http://schemas.openxmlformats.org/presentationml/2006/main">
  <p:tag name="REFSHAPE" val="393705884"/>
</p:tagLst>
</file>

<file path=ppt/tags/tag2.xml><?xml version="1.0" encoding="utf-8"?>
<p:tagLst xmlns:p="http://schemas.openxmlformats.org/presentationml/2006/main">
  <p:tag name="REFSHAPE" val="393708332"/>
</p:tagLst>
</file>

<file path=ppt/tags/tag3.xml><?xml version="1.0" encoding="utf-8"?>
<p:tagLst xmlns:p="http://schemas.openxmlformats.org/presentationml/2006/main">
  <p:tag name="REFSHAPE" val="636061996"/>
  <p:tag name="KSO_WM_UNIT_PLACING_PICTURE_USER_VIEWPORT" val="{&quot;height&quot;:4332,&quot;width&quot;:5160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FFD215"/>
      </a:accent1>
      <a:accent2>
        <a:srgbClr val="184860"/>
      </a:accent2>
      <a:accent3>
        <a:srgbClr val="4890A8"/>
      </a:accent3>
      <a:accent4>
        <a:srgbClr val="85ADBC"/>
      </a:accent4>
      <a:accent5>
        <a:srgbClr val="006699"/>
      </a:accent5>
      <a:accent6>
        <a:srgbClr val="006666"/>
      </a:accent6>
      <a:hlink>
        <a:srgbClr val="00D5D5"/>
      </a:hlink>
      <a:folHlink>
        <a:srgbClr val="DD00DD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1797</Words>
  <Application>WPS 演示</Application>
  <PresentationFormat/>
  <Paragraphs>282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迷你简习字</vt:lpstr>
      <vt:lpstr>Segoe Print</vt:lpstr>
      <vt:lpstr>Open Sans</vt:lpstr>
      <vt:lpstr>Arial Unicode MS</vt:lpstr>
      <vt:lpstr>Open Sans</vt:lpstr>
      <vt:lpstr>Arial Unicode MS</vt:lpstr>
      <vt:lpstr>Calibri</vt:lpstr>
      <vt:lpstr>迷你简南宫</vt:lpstr>
      <vt:lpstr>字魂55号-龙吟手书</vt:lpstr>
      <vt:lpstr>Comic Sans MS</vt:lpstr>
      <vt:lpstr>伯乐字库翩跹体</vt:lpstr>
      <vt:lpstr>仿宋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221701412_陈浩男</cp:lastModifiedBy>
  <cp:revision>26</cp:revision>
  <dcterms:created xsi:type="dcterms:W3CDTF">2015-04-21T13:09:00Z</dcterms:created>
  <dcterms:modified xsi:type="dcterms:W3CDTF">2020-04-10T13:50:07Z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